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6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2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7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02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9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42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83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3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4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3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5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5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7DF862-DE3A-4C5A-96C1-98F0F965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9179"/>
            <a:ext cx="7772400" cy="745940"/>
          </a:xfrm>
        </p:spPr>
        <p:txBody>
          <a:bodyPr>
            <a:normAutofit fontScale="90000"/>
          </a:bodyPr>
          <a:lstStyle/>
          <a:p>
            <a:r>
              <a:rPr b="1" dirty="0"/>
              <a:t>Investor Pitch Deck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402" y="5836389"/>
            <a:ext cx="7949954" cy="542432"/>
          </a:xfrm>
        </p:spPr>
        <p:txBody>
          <a:bodyPr/>
          <a:lstStyle/>
          <a:p>
            <a:pPr algn="ctr"/>
            <a:r>
              <a:rPr b="1" dirty="0">
                <a:solidFill>
                  <a:schemeClr val="tx1"/>
                </a:solidFill>
              </a:rPr>
              <a:t>Budget Update and Market Entry Plan — EU Launch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DD3F59-8A4B-46C8-9ECB-32F183FA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55" y="4301069"/>
            <a:ext cx="4225771" cy="2358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21" y="0"/>
            <a:ext cx="6554867" cy="1403412"/>
          </a:xfrm>
        </p:spPr>
        <p:txBody>
          <a:bodyPr/>
          <a:lstStyle/>
          <a:p>
            <a:r>
              <a:rPr dirty="0"/>
              <a:t>Summary of Required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0224"/>
            <a:ext cx="6554867" cy="2720845"/>
          </a:xfrm>
        </p:spPr>
        <p:txBody>
          <a:bodyPr/>
          <a:lstStyle/>
          <a:p>
            <a:r>
              <a:rPr b="1" dirty="0">
                <a:solidFill>
                  <a:schemeClr val="tx1"/>
                </a:solidFill>
              </a:rPr>
              <a:t>Technical: System testing, AI programming, SaaS interface, installations, maintenance</a:t>
            </a:r>
          </a:p>
          <a:p>
            <a:r>
              <a:rPr b="1" dirty="0">
                <a:solidFill>
                  <a:schemeClr val="tx1"/>
                </a:solidFill>
              </a:rPr>
              <a:t>Marketing: Market analysis, strategy, PR, events, certification, outreach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921C99-B747-4142-8BB3-600A6F79A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11" y="3879542"/>
            <a:ext cx="4432823" cy="24741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7AA18D-7765-4100-B5F7-2C152EFC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585" y="4049422"/>
            <a:ext cx="4750940" cy="2675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466090" cy="1331650"/>
          </a:xfrm>
        </p:spPr>
        <p:txBody>
          <a:bodyPr/>
          <a:lstStyle/>
          <a:p>
            <a:r>
              <a:rPr dirty="0"/>
              <a:t>Initial Costs (Tripled)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79214"/>
            <a:ext cx="6554867" cy="2996053"/>
          </a:xfrm>
        </p:spPr>
        <p:txBody>
          <a:bodyPr>
            <a:normAutofit lnSpcReduction="10000"/>
          </a:bodyPr>
          <a:lstStyle/>
          <a:p>
            <a:r>
              <a:rPr b="1" dirty="0">
                <a:solidFill>
                  <a:schemeClr val="tx1"/>
                </a:solidFill>
              </a:rPr>
              <a:t>System Testing: €24,000</a:t>
            </a:r>
          </a:p>
          <a:p>
            <a:r>
              <a:rPr b="1" dirty="0">
                <a:solidFill>
                  <a:schemeClr val="tx1"/>
                </a:solidFill>
              </a:rPr>
              <a:t>Patent &amp; Certification: €36,000</a:t>
            </a:r>
          </a:p>
          <a:p>
            <a:r>
              <a:rPr b="1" dirty="0">
                <a:solidFill>
                  <a:schemeClr val="tx1"/>
                </a:solidFill>
              </a:rPr>
              <a:t>Registration &amp; Relocation: €60,000</a:t>
            </a:r>
          </a:p>
          <a:p>
            <a:r>
              <a:rPr b="1" dirty="0">
                <a:solidFill>
                  <a:schemeClr val="tx1"/>
                </a:solidFill>
              </a:rPr>
              <a:t>Production (100 units): €132,000</a:t>
            </a:r>
          </a:p>
          <a:p>
            <a:r>
              <a:rPr b="1" dirty="0">
                <a:solidFill>
                  <a:schemeClr val="tx1"/>
                </a:solidFill>
              </a:rPr>
              <a:t>Supplies &amp; Travel: €37,950</a:t>
            </a:r>
          </a:p>
          <a:p>
            <a:r>
              <a:rPr b="1" dirty="0">
                <a:solidFill>
                  <a:schemeClr val="tx1"/>
                </a:solidFill>
              </a:rPr>
              <a:t>Internal Procurement: €30,600</a:t>
            </a:r>
          </a:p>
          <a:p>
            <a:r>
              <a:rPr b="1" dirty="0">
                <a:solidFill>
                  <a:schemeClr val="tx1"/>
                </a:solidFill>
              </a:rPr>
              <a:t>Total: €320,550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09" y="280659"/>
            <a:ext cx="8320889" cy="13405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Graph of cost reduction for maintenance of low – temperatures freon complexes in Ukraine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61" y="1828417"/>
            <a:ext cx="4338382" cy="372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1-	Losses from freon’s leaks,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2-	Losses from losses of condition of frozen products,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3-	Losses from losses of technical service and repair minus SMBFL cost.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4-	Total losses.</a:t>
            </a:r>
            <a:endParaRPr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5" descr="Изображение выглядит как снимок экрана, текст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B10AABC-DC4E-3CE2-B809-E45BB4302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03" y="2227152"/>
            <a:ext cx="4447236" cy="4490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69" y="81552"/>
            <a:ext cx="8864096" cy="2751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Graph of cost reduction for maintenance of low – temperatures freon complexes in Euro union without taking into account the transition from freons to carbon dioxide and propane.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Taking into account the cost of freons in the European Union of approximately 50 euros per 1 kg and the number of supermarkets up to 14,000, the losses may be as follows, without taking into account the transition from freons to carbon dioxide and propane.</a:t>
            </a:r>
          </a:p>
          <a:p>
            <a:pPr marL="0" indent="0">
              <a:buNone/>
            </a:pP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6" name="Рисунок 4" descr="Изображение выглядит как снимок экрана, текст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E633B8-17CF-C14F-40EC-BB0ACD569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12" y="2507811"/>
            <a:ext cx="4415753" cy="42819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3F835B-DD52-6789-C18F-E25B479A0C0D}"/>
              </a:ext>
            </a:extLst>
          </p:cNvPr>
          <p:cNvSpPr txBox="1"/>
          <p:nvPr/>
        </p:nvSpPr>
        <p:spPr>
          <a:xfrm>
            <a:off x="235392" y="4025404"/>
            <a:ext cx="48164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1-	Losses from freon’s leaks,</a:t>
            </a:r>
          </a:p>
          <a:p>
            <a:r>
              <a:rPr lang="en-US" b="1" dirty="0"/>
              <a:t>2-	Losses from losses of condition of frozen products, </a:t>
            </a:r>
          </a:p>
          <a:p>
            <a:r>
              <a:rPr lang="en-US" b="1" dirty="0"/>
              <a:t>3-	Losses from losses of technical service and repair minus SMBFL cost.</a:t>
            </a:r>
          </a:p>
          <a:p>
            <a:r>
              <a:rPr lang="en-US" b="1" dirty="0"/>
              <a:t>4-	Total losses.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F777CF-6FA7-15FE-F4F2-AFE2046D6B18}"/>
              </a:ext>
            </a:extLst>
          </p:cNvPr>
          <p:cNvSpPr txBox="1"/>
          <p:nvPr/>
        </p:nvSpPr>
        <p:spPr>
          <a:xfrm>
            <a:off x="90535" y="184289"/>
            <a:ext cx="89593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Graph of cost reduction for maintenance of low – temperatures freon complexes in Euro union with taking into account the transition from freons to carbon dioxide and propane.</a:t>
            </a:r>
          </a:p>
        </p:txBody>
      </p:sp>
      <p:pic>
        <p:nvPicPr>
          <p:cNvPr id="11" name="Рисунок 3" descr="Изображение выглядит как текст, снимок экрана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D30565C-E0A6-01CA-8CD9-F52BD58C8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30" y="2290527"/>
            <a:ext cx="4457840" cy="43708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C3EBE0-11CE-E511-8FCF-45C7D7E26D04}"/>
              </a:ext>
            </a:extLst>
          </p:cNvPr>
          <p:cNvSpPr txBox="1"/>
          <p:nvPr/>
        </p:nvSpPr>
        <p:spPr>
          <a:xfrm>
            <a:off x="199178" y="3142240"/>
            <a:ext cx="42606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1-	Losses from freon’s leaks,</a:t>
            </a:r>
          </a:p>
          <a:p>
            <a:r>
              <a:rPr lang="en-US" b="1" dirty="0"/>
              <a:t>2-	Losses from losses of condition of frozen products, </a:t>
            </a:r>
          </a:p>
          <a:p>
            <a:r>
              <a:rPr lang="en-US" b="1" dirty="0"/>
              <a:t>3-	Losses from losses of technical service and repair minus SMBFL cost.</a:t>
            </a:r>
          </a:p>
          <a:p>
            <a:r>
              <a:rPr lang="en-US" b="1" dirty="0"/>
              <a:t>4-	Total losses.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8651"/>
            <a:ext cx="6554867" cy="697109"/>
          </a:xfrm>
        </p:spPr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5FCF6-7127-386E-15E2-EFBB8A9C600F}"/>
              </a:ext>
            </a:extLst>
          </p:cNvPr>
          <p:cNvSpPr txBox="1"/>
          <p:nvPr/>
        </p:nvSpPr>
        <p:spPr>
          <a:xfrm>
            <a:off x="162961" y="940259"/>
            <a:ext cx="886334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 Centralized freon supply 10,000 supermarkets, 40 %  and every 3 loss freon leaks.</a:t>
            </a:r>
          </a:p>
          <a:p>
            <a:r>
              <a:rPr lang="en-US" b="1" dirty="0"/>
              <a:t>independent  freon supply 10,000 supermarkets, 60 %  and a low-temperature volume loses 20 kg of freon every 3 loss freon leaks.</a:t>
            </a:r>
          </a:p>
          <a:p>
            <a:r>
              <a:rPr lang="en-US" b="1" dirty="0"/>
              <a:t>In total, 10 000 European supermarkets  losses are 100 freon’s tons annually. </a:t>
            </a:r>
          </a:p>
          <a:p>
            <a:r>
              <a:rPr lang="en-US" b="1" dirty="0"/>
              <a:t>By 2035, this will be 1,000 tons, taking into account the introduction of new cooling systems on CO2 and propane, losses can be reduced to 700 tons. </a:t>
            </a:r>
          </a:p>
          <a:p>
            <a:r>
              <a:rPr lang="en-US" b="1" dirty="0"/>
              <a:t>Taking into account the aggressiveness of freons, the global warming index of CO2 can amount to</a:t>
            </a:r>
          </a:p>
          <a:p>
            <a:r>
              <a:rPr lang="en-US" sz="2600" b="1" dirty="0"/>
              <a:t>2,100,000 tons of CO2 emissions into the atmosphere</a:t>
            </a:r>
            <a:r>
              <a:rPr lang="en-US" b="1" dirty="0"/>
              <a:t>. </a:t>
            </a:r>
          </a:p>
          <a:p>
            <a:endParaRPr lang="en-US" dirty="0"/>
          </a:p>
          <a:p>
            <a:r>
              <a:rPr lang="en-US" dirty="0"/>
              <a:t>2. The difference of the method is that it directly blocks freon leaks in automatic mode.</a:t>
            </a:r>
          </a:p>
          <a:p>
            <a:endParaRPr lang="en-US" dirty="0"/>
          </a:p>
          <a:p>
            <a:r>
              <a:rPr lang="en-US" dirty="0"/>
              <a:t>3. The method can be used at any low-temperature facilities, any warehouses.</a:t>
            </a:r>
          </a:p>
          <a:p>
            <a:endParaRPr lang="en-US" dirty="0"/>
          </a:p>
          <a:p>
            <a:r>
              <a:rPr lang="en-US" b="1" dirty="0"/>
              <a:t>4. The method must be certified in the automatic control system of refrigeration unit parameters as a direct continuous method for measuring freon leaks with an accuracy of 1 ppm.</a:t>
            </a:r>
          </a:p>
        </p:txBody>
      </p:sp>
    </p:spTree>
    <p:extLst>
      <p:ext uri="{BB962C8B-B14F-4D97-AF65-F5344CB8AC3E}">
        <p14:creationId xmlns:p14="http://schemas.microsoft.com/office/powerpoint/2010/main" val="161434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E649736-4D04-A34A-F4BC-B3F1C3BF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6554867" cy="1249378"/>
          </a:xfrm>
        </p:spPr>
        <p:txBody>
          <a:bodyPr/>
          <a:lstStyle/>
          <a:p>
            <a:r>
              <a:rPr b="1" dirty="0"/>
              <a:t>Final Budget Summary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796B27-772C-7989-8F0A-16DD5238F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99620"/>
            <a:ext cx="6554867" cy="3767670"/>
          </a:xfrm>
        </p:spPr>
        <p:txBody>
          <a:bodyPr>
            <a:normAutofit fontScale="92500" lnSpcReduction="10000"/>
          </a:bodyPr>
          <a:lstStyle/>
          <a:p>
            <a:r>
              <a:rPr b="1" dirty="0">
                <a:solidFill>
                  <a:schemeClr val="tx1"/>
                </a:solidFill>
              </a:rPr>
              <a:t>Base Budget (×3): €320,550</a:t>
            </a:r>
          </a:p>
          <a:p>
            <a:r>
              <a:rPr b="1" dirty="0">
                <a:solidFill>
                  <a:schemeClr val="tx1"/>
                </a:solidFill>
              </a:rPr>
              <a:t>Market Analysis: €18,000</a:t>
            </a:r>
          </a:p>
          <a:p>
            <a:r>
              <a:rPr b="1" dirty="0">
                <a:solidFill>
                  <a:schemeClr val="tx1"/>
                </a:solidFill>
              </a:rPr>
              <a:t>Market Entry Strategy: €15,000</a:t>
            </a:r>
          </a:p>
          <a:p>
            <a:r>
              <a:rPr b="1" dirty="0">
                <a:solidFill>
                  <a:schemeClr val="tx1"/>
                </a:solidFill>
              </a:rPr>
              <a:t>UX/UI and SaaS: €12,000</a:t>
            </a:r>
          </a:p>
          <a:p>
            <a:r>
              <a:rPr b="1" dirty="0">
                <a:solidFill>
                  <a:schemeClr val="tx1"/>
                </a:solidFill>
              </a:rPr>
              <a:t>Translations &amp; Localization: €8,000</a:t>
            </a:r>
          </a:p>
          <a:p>
            <a:r>
              <a:rPr b="1" dirty="0">
                <a:solidFill>
                  <a:schemeClr val="tx1"/>
                </a:solidFill>
              </a:rPr>
              <a:t>Digital Marketing: €20,000</a:t>
            </a:r>
          </a:p>
          <a:p>
            <a:r>
              <a:rPr b="1" dirty="0">
                <a:solidFill>
                  <a:schemeClr val="tx1"/>
                </a:solidFill>
              </a:rPr>
              <a:t>Legal Support: €10,000</a:t>
            </a:r>
          </a:p>
          <a:p>
            <a:r>
              <a:rPr b="1" dirty="0">
                <a:solidFill>
                  <a:schemeClr val="tx1"/>
                </a:solidFill>
              </a:rPr>
              <a:t>Partner Programs: €7,000</a:t>
            </a:r>
          </a:p>
          <a:p>
            <a:r>
              <a:rPr b="1" dirty="0">
                <a:solidFill>
                  <a:schemeClr val="tx1"/>
                </a:solidFill>
              </a:rPr>
              <a:t>Total: €410,550</a:t>
            </a:r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74EF175D-BAFE-743F-7046-3764E1F3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809" y="4039340"/>
            <a:ext cx="4693227" cy="26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9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863"/>
            <a:ext cx="6554867" cy="959664"/>
          </a:xfrm>
        </p:spPr>
        <p:txBody>
          <a:bodyPr/>
          <a:lstStyle/>
          <a:p>
            <a:r>
              <a:rPr lang="en-US" b="1" dirty="0"/>
              <a:t>About us. Contacts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66E67-34D4-4CED-F71E-BC692AF992F0}"/>
              </a:ext>
            </a:extLst>
          </p:cNvPr>
          <p:cNvSpPr txBox="1"/>
          <p:nvPr/>
        </p:nvSpPr>
        <p:spPr>
          <a:xfrm>
            <a:off x="443620" y="1861603"/>
            <a:ext cx="83835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Email:</a:t>
            </a:r>
            <a:r>
              <a:rPr lang="en-US" sz="2400" dirty="0"/>
              <a:t> vlastopulo0722@gmal.com</a:t>
            </a:r>
          </a:p>
          <a:p>
            <a:r>
              <a:rPr lang="en-US" sz="2400" b="1" dirty="0"/>
              <a:t>Phone:</a:t>
            </a:r>
            <a:r>
              <a:rPr lang="en-US" sz="2400" dirty="0"/>
              <a:t> +380-996776823</a:t>
            </a:r>
          </a:p>
          <a:p>
            <a:endParaRPr lang="en-US" sz="2400" dirty="0"/>
          </a:p>
          <a:p>
            <a:r>
              <a:rPr lang="en-US" sz="2400" b="1" dirty="0"/>
              <a:t>Vladyslav </a:t>
            </a:r>
            <a:r>
              <a:rPr lang="en-US" sz="2400" b="1" dirty="0" err="1"/>
              <a:t>Vlastopulo</a:t>
            </a:r>
            <a:r>
              <a:rPr lang="en-US" sz="2400" dirty="0"/>
              <a:t>, SEO, Director of Harvard Marine, professor-consultant, Doctor of technical sciences in mechanical engineering, creator of the thermo-</a:t>
            </a:r>
            <a:r>
              <a:rPr lang="en-US" sz="2400" dirty="0" err="1"/>
              <a:t>elastohydrodynamic</a:t>
            </a:r>
            <a:r>
              <a:rPr lang="en-US" sz="2400" dirty="0"/>
              <a:t> theory of lubrication of heavily loaded plain bearings</a:t>
            </a:r>
          </a:p>
          <a:p>
            <a:endParaRPr lang="en-US" sz="2400" dirty="0"/>
          </a:p>
          <a:p>
            <a:r>
              <a:rPr lang="en-US" sz="2400" dirty="0"/>
              <a:t>or </a:t>
            </a:r>
            <a:r>
              <a:rPr lang="en-US" sz="2400" b="1" dirty="0" err="1"/>
              <a:t>Yuzhagroholod</a:t>
            </a:r>
            <a:r>
              <a:rPr lang="en-US" sz="2400" b="1" dirty="0"/>
              <a:t> L.C.C.</a:t>
            </a:r>
            <a:r>
              <a:rPr lang="en-US" sz="2400" dirty="0"/>
              <a:t> or </a:t>
            </a:r>
            <a:r>
              <a:rPr lang="en-US" sz="2400" b="1" dirty="0"/>
              <a:t>Harvard Marine L.C.C.</a:t>
            </a:r>
          </a:p>
        </p:txBody>
      </p:sp>
    </p:spTree>
    <p:extLst>
      <p:ext uri="{BB962C8B-B14F-4D97-AF65-F5344CB8AC3E}">
        <p14:creationId xmlns:p14="http://schemas.microsoft.com/office/powerpoint/2010/main" val="273957477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615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Investor Pitch Deck</vt:lpstr>
      <vt:lpstr>Summary of Required Work</vt:lpstr>
      <vt:lpstr>Initial Costs (Tripled)</vt:lpstr>
      <vt:lpstr>Graph of cost reduction for maintenance of low – temperatures freon complexes in Ukraine</vt:lpstr>
      <vt:lpstr>PowerPoint Presentation</vt:lpstr>
      <vt:lpstr>PowerPoint Presentation</vt:lpstr>
      <vt:lpstr>Conclusion</vt:lpstr>
      <vt:lpstr>Final Budget Summary</vt:lpstr>
      <vt:lpstr>About us. Contacts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Pitch Deck</dc:title>
  <dc:subject/>
  <dc:creator/>
  <cp:keywords/>
  <dc:description>generated using python-pptx</dc:description>
  <cp:lastModifiedBy>Max</cp:lastModifiedBy>
  <cp:revision>35</cp:revision>
  <dcterms:created xsi:type="dcterms:W3CDTF">2013-01-27T09:14:16Z</dcterms:created>
  <dcterms:modified xsi:type="dcterms:W3CDTF">2025-07-06T00:03:11Z</dcterms:modified>
  <cp:category/>
</cp:coreProperties>
</file>